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77" r:id="rId4"/>
    <p:sldId id="264" r:id="rId5"/>
    <p:sldId id="281" r:id="rId6"/>
    <p:sldId id="282" r:id="rId7"/>
    <p:sldId id="284" r:id="rId8"/>
    <p:sldId id="265" r:id="rId9"/>
    <p:sldId id="266" r:id="rId10"/>
    <p:sldId id="285" r:id="rId11"/>
    <p:sldId id="286" r:id="rId12"/>
    <p:sldId id="288" r:id="rId13"/>
    <p:sldId id="267" r:id="rId14"/>
    <p:sldId id="289" r:id="rId15"/>
    <p:sldId id="279" r:id="rId16"/>
    <p:sldId id="293" r:id="rId17"/>
    <p:sldId id="290" r:id="rId18"/>
    <p:sldId id="291" r:id="rId19"/>
    <p:sldId id="297" r:id="rId20"/>
    <p:sldId id="268" r:id="rId21"/>
    <p:sldId id="294" r:id="rId22"/>
    <p:sldId id="295" r:id="rId23"/>
    <p:sldId id="296" r:id="rId24"/>
    <p:sldId id="269" r:id="rId25"/>
    <p:sldId id="29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0" d="100"/>
          <a:sy n="20" d="100"/>
        </p:scale>
        <p:origin x="-94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YELAHANKA ECO GROUP (YEG)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GB" dirty="0" smtClean="0"/>
              <a:t>WHO ARE WE? </a:t>
            </a:r>
          </a:p>
          <a:p>
            <a:r>
              <a:rPr lang="en-GB" dirty="0" smtClean="0"/>
              <a:t>YEG includes Civil Defence Team, Friends of Lakes, Civic Warriors and </a:t>
            </a:r>
            <a:r>
              <a:rPr lang="en-GB" dirty="0" err="1" smtClean="0"/>
              <a:t>Namma</a:t>
            </a:r>
            <a:r>
              <a:rPr lang="en-GB" dirty="0" smtClean="0"/>
              <a:t> </a:t>
            </a:r>
            <a:r>
              <a:rPr lang="en-GB" dirty="0" err="1" smtClean="0"/>
              <a:t>Vidyaranyapura</a:t>
            </a:r>
            <a:r>
              <a:rPr lang="en-GB" dirty="0" smtClean="0"/>
              <a:t>, some schools and temple authorities and an NGO.  And, of course, the BBMP staff.</a:t>
            </a:r>
          </a:p>
          <a:p>
            <a:r>
              <a:rPr lang="en-GB" dirty="0" smtClean="0"/>
              <a:t>We have taken up waste management as a major responsibility along with lake rejuvenation and other environmental causes.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avita.jay\Desktop\bakrid\i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29262"/>
            <a:ext cx="7239000" cy="1100138"/>
          </a:xfrm>
        </p:spPr>
        <p:txBody>
          <a:bodyPr>
            <a:noAutofit/>
          </a:bodyPr>
          <a:lstStyle/>
          <a:p>
            <a:r>
              <a:rPr lang="en-US" sz="3200" dirty="0" smtClean="0"/>
              <a:t>Segregated meat waste being loaded into a truck by volunteers.</a:t>
            </a:r>
            <a:endParaRPr lang="en-IN" sz="3200" dirty="0"/>
          </a:p>
        </p:txBody>
      </p:sp>
      <p:pic>
        <p:nvPicPr>
          <p:cNvPr id="14338" name="Picture 2" descr="C:\Users\savita.jay\Desktop\bakrid\i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136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53062"/>
            <a:ext cx="7239000" cy="1100138"/>
          </a:xfrm>
        </p:spPr>
        <p:txBody>
          <a:bodyPr>
            <a:noAutofit/>
          </a:bodyPr>
          <a:lstStyle/>
          <a:p>
            <a:r>
              <a:rPr lang="en-US" sz="3200" dirty="0" smtClean="0"/>
              <a:t>Nearly 80 tons of segregated meat waste was composted the same day. </a:t>
            </a:r>
            <a:endParaRPr lang="en-IN" sz="3200" dirty="0"/>
          </a:p>
        </p:txBody>
      </p:sp>
      <p:pic>
        <p:nvPicPr>
          <p:cNvPr id="15362" name="Picture 2" descr="C:\Users\savita.jay\Desktop\bakrid\i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4168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DASARA FESTIVAL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5029200"/>
          </a:xfrm>
        </p:spPr>
        <p:txBody>
          <a:bodyPr>
            <a:normAutofit/>
          </a:bodyPr>
          <a:lstStyle/>
          <a:p>
            <a:pPr lvl="0"/>
            <a:r>
              <a:rPr lang="en-IN" dirty="0" smtClean="0"/>
              <a:t>Each area had its own volunteers who worked with the area BBMP officials and contractors.</a:t>
            </a:r>
          </a:p>
          <a:p>
            <a:pPr lvl="0"/>
            <a:r>
              <a:rPr lang="en-IN" dirty="0" smtClean="0"/>
              <a:t>Tonnes of biodegradable waste was segregated at the spot, loaded into trucks and sent for composting. </a:t>
            </a:r>
          </a:p>
          <a:p>
            <a:pPr lvl="0"/>
            <a:r>
              <a:rPr lang="en-IN" dirty="0" smtClean="0"/>
              <a:t>Dry waste was sent to nearby DWCCs. </a:t>
            </a:r>
          </a:p>
          <a:p>
            <a:pPr lvl="0"/>
            <a:r>
              <a:rPr lang="en-IN" dirty="0" smtClean="0"/>
              <a:t>Overnight, almost all the roads were free from large banana stems, flower and vegetable waste.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avita.jay\Desktop\dasara\d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avita.jay\Desktop\dasara\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758"/>
            <a:ext cx="9144000" cy="6384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savita.jay\Desktop\dasara\d4 ward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avita.jay\Desktop\dasara\d7 w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172200" cy="6867975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0" y="1447800"/>
            <a:ext cx="3048000" cy="4191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BBMP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staff and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YEG volunteers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worked hard to clear the roadside waste overnight.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avita.jay\Desktop\dasara\d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257800" y="1066800"/>
            <a:ext cx="3048000" cy="4191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COMPOSTING: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green waste was offloaded into large pits dug in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 farmland. 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avita.jay\Desktop\dasara\d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638800" y="5791200"/>
            <a:ext cx="3505200" cy="1066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CLEAN ROADS!</a:t>
            </a:r>
            <a:endParaRPr kumimoji="0" lang="en-IN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FESTIVAL WASTE MANAGMENT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GB" dirty="0" smtClean="0"/>
              <a:t>An unprecedented co-ordinated effort by BBMP officials and committed YEG volunteers that cleaned up the festival waste overnight on the last four major FESTIVALS—GANESHA, BAKRID, DASARA and DEEPAVALI. </a:t>
            </a:r>
            <a:endParaRPr lang="en-IN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DEEPAVALI FESTIVAL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 anchor="ctr">
            <a:normAutofit fontScale="85000" lnSpcReduction="20000"/>
          </a:bodyPr>
          <a:lstStyle/>
          <a:p>
            <a:endParaRPr lang="en-IN" dirty="0" smtClean="0"/>
          </a:p>
          <a:p>
            <a:pPr lvl="0"/>
            <a:r>
              <a:rPr lang="en-IN" dirty="0" smtClean="0"/>
              <a:t>Preparatory meetings held 10 days before the festival to discuss strategies. </a:t>
            </a:r>
          </a:p>
          <a:p>
            <a:pPr lvl="0"/>
            <a:r>
              <a:rPr lang="en-IN" dirty="0" smtClean="0"/>
              <a:t>A meeting of </a:t>
            </a:r>
            <a:r>
              <a:rPr lang="en-IN" dirty="0" err="1" smtClean="0"/>
              <a:t>pourakarmikas</a:t>
            </a:r>
            <a:r>
              <a:rPr lang="en-IN" dirty="0" smtClean="0"/>
              <a:t> stressing the importance of segregation at the spot held. </a:t>
            </a:r>
          </a:p>
          <a:p>
            <a:pPr lvl="0"/>
            <a:r>
              <a:rPr lang="en-IN" dirty="0" smtClean="0"/>
              <a:t>Many awareness programmes held in schools &amp; localities to create awareness on the hazards of firecrackers. </a:t>
            </a:r>
          </a:p>
          <a:p>
            <a:pPr lvl="0"/>
            <a:r>
              <a:rPr lang="en-IN" dirty="0" smtClean="0"/>
              <a:t>Many schoolchildren were roped in to drive home the message. </a:t>
            </a:r>
          </a:p>
          <a:p>
            <a:pPr lvl="0"/>
            <a:r>
              <a:rPr lang="en-IN" dirty="0" smtClean="0"/>
              <a:t>Rains came to the rescue! </a:t>
            </a:r>
          </a:p>
          <a:p>
            <a:pPr lvl="0"/>
            <a:r>
              <a:rPr lang="en-IN" dirty="0" smtClean="0"/>
              <a:t>Waste was handled in the same manner as was done during </a:t>
            </a:r>
            <a:r>
              <a:rPr lang="en-IN" dirty="0" err="1" smtClean="0"/>
              <a:t>Dasara</a:t>
            </a:r>
            <a:r>
              <a:rPr lang="en-IN" dirty="0" smtClean="0"/>
              <a:t>.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mmi644.whatsapp.net/d/ez_veDhhJsgE_NpBKAcSDFZALXw/ApAhXP6frMjHyz-d6GJDR5UNHDeTpXtJjdyhou8qNm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mmi646.whatsapp.net/d/FeoyUsr1uqbqXi6ttuF03lZAHgg/Avtu1z2d9eLcBUKqsm_7qgnJyggjREFC_4l12Y4Rr5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"/>
            <a:ext cx="88392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mmi660.whatsapp.net/d/kiKgCd5SzXtlDDI-M_P371ZBVlM/AkSl7olg_3_V5_QzdfwcVEgK49HQoKQAqfHBhHsTRY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"/>
            <a:ext cx="8686800" cy="6515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COMPOSTING ON A LARGE-SCALE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 anchor="ctr">
            <a:normAutofit/>
          </a:bodyPr>
          <a:lstStyle/>
          <a:p>
            <a:pPr lvl="0"/>
            <a:r>
              <a:rPr lang="en-IN" dirty="0" smtClean="0"/>
              <a:t>A volunteer offered space in her land for composting</a:t>
            </a:r>
          </a:p>
          <a:p>
            <a:pPr lvl="0"/>
            <a:r>
              <a:rPr lang="en-IN" dirty="0" smtClean="0"/>
              <a:t>Large pits were dug and kept ready before the waste arrived in trucks. </a:t>
            </a:r>
          </a:p>
          <a:p>
            <a:pPr lvl="0"/>
            <a:r>
              <a:rPr lang="en-IN" dirty="0" smtClean="0"/>
              <a:t>A day after </a:t>
            </a:r>
            <a:r>
              <a:rPr lang="en-IN" dirty="0" err="1" smtClean="0"/>
              <a:t>Bakrid</a:t>
            </a:r>
            <a:r>
              <a:rPr lang="en-IN" dirty="0" smtClean="0"/>
              <a:t>, nearly 80 tonnes of meat waste was composted. </a:t>
            </a:r>
          </a:p>
          <a:p>
            <a:pPr lvl="0"/>
            <a:r>
              <a:rPr lang="en-IN" dirty="0" smtClean="0"/>
              <a:t>Similarly, nearly 60 tonnes of green waste went into the pits just a day after </a:t>
            </a:r>
            <a:r>
              <a:rPr lang="en-IN" dirty="0" err="1" smtClean="0"/>
              <a:t>Dasara</a:t>
            </a:r>
            <a:r>
              <a:rPr lang="en-IN" dirty="0" smtClean="0"/>
              <a:t>.</a:t>
            </a:r>
          </a:p>
          <a:p>
            <a:r>
              <a:rPr lang="en-IN" b="1" dirty="0" smtClean="0"/>
              <a:t>140 TONNES OF GREEN WASTE COMPOSTED</a:t>
            </a:r>
            <a:r>
              <a:rPr lang="en-IN" dirty="0" smtClean="0"/>
              <a:t>.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EFFECT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381000" y="1447800"/>
            <a:ext cx="8305800" cy="452431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IN" sz="3600" dirty="0" smtClean="0"/>
              <a:t>The whole exercise was a co-ordinated teamwork. A shining example of voluntary community engagement, responsibility sharing and understanding of the challenges in every sector from top administrators to the citizens who volunteered. </a:t>
            </a:r>
          </a:p>
          <a:p>
            <a:pPr>
              <a:buNone/>
            </a:pPr>
            <a:endParaRPr lang="en-IN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avita.jay\Desktop\dasara\d4 ward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GANESHA FESTIVAL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Friends of Lakes stalled idol immersion in eight lakes of Yelahanka.</a:t>
            </a:r>
            <a:endParaRPr lang="en-IN" dirty="0" smtClean="0"/>
          </a:p>
          <a:p>
            <a:pPr lvl="0"/>
            <a:r>
              <a:rPr lang="en-GB" dirty="0" smtClean="0"/>
              <a:t>They erected makeshift </a:t>
            </a:r>
            <a:r>
              <a:rPr lang="en-GB" dirty="0" err="1" smtClean="0"/>
              <a:t>Kalyanis</a:t>
            </a:r>
            <a:r>
              <a:rPr lang="en-GB" dirty="0" smtClean="0"/>
              <a:t> and allowed immersion only in these trenches layered with plastic near each lake. </a:t>
            </a:r>
            <a:endParaRPr lang="en-IN" dirty="0" smtClean="0"/>
          </a:p>
          <a:p>
            <a:pPr lvl="0"/>
            <a:r>
              <a:rPr lang="en-GB" dirty="0" smtClean="0"/>
              <a:t>They segregated all the green waste and composted it on the spot.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57862"/>
            <a:ext cx="8991600" cy="947738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An awareness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highlighting the dangers posed by </a:t>
            </a:r>
            <a:br>
              <a:rPr lang="en-US" sz="2400" dirty="0" smtClean="0"/>
            </a:br>
            <a:r>
              <a:rPr lang="en-US" sz="2400" dirty="0" err="1" smtClean="0"/>
              <a:t>PoP</a:t>
            </a:r>
            <a:r>
              <a:rPr lang="en-US" sz="2400" dirty="0" smtClean="0"/>
              <a:t> idols in progress in a Yelahanka school.</a:t>
            </a:r>
            <a:br>
              <a:rPr lang="en-US" sz="2400" dirty="0" smtClean="0"/>
            </a:br>
            <a:endParaRPr lang="en-IN" sz="24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10243" name="Picture 3" descr="C:\Users\savita.jay\Desktop\ganesha\ga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4769"/>
            <a:ext cx="8696744" cy="5271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43600"/>
            <a:ext cx="8991600" cy="566738"/>
          </a:xfrm>
        </p:spPr>
        <p:txBody>
          <a:bodyPr>
            <a:noAutofit/>
          </a:bodyPr>
          <a:lstStyle/>
          <a:p>
            <a:r>
              <a:rPr lang="en-US" sz="2400" dirty="0" smtClean="0"/>
              <a:t>A makeshift </a:t>
            </a:r>
            <a:r>
              <a:rPr lang="en-US" sz="2400" dirty="0" err="1" smtClean="0"/>
              <a:t>Kalyani</a:t>
            </a:r>
            <a:r>
              <a:rPr lang="en-US" sz="2400" dirty="0" smtClean="0"/>
              <a:t> erected near a lake for idol immersion.</a:t>
            </a:r>
            <a:endParaRPr lang="en-IN" sz="24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11266" name="Picture 2" descr="C:\Users\savita.jay\Desktop\ganesha\ga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7772400" cy="5829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4005262"/>
            <a:ext cx="3124200" cy="566738"/>
          </a:xfrm>
        </p:spPr>
        <p:txBody>
          <a:bodyPr>
            <a:noAutofit/>
          </a:bodyPr>
          <a:lstStyle/>
          <a:p>
            <a:r>
              <a:rPr lang="en-IN" sz="2800" dirty="0" smtClean="0"/>
              <a:t>Composting of </a:t>
            </a:r>
            <a:r>
              <a:rPr lang="en-IN" sz="2800" dirty="0" err="1" smtClean="0"/>
              <a:t>Ganesha</a:t>
            </a:r>
            <a:r>
              <a:rPr lang="en-IN" sz="2800" dirty="0" smtClean="0"/>
              <a:t> festival near a lake in Yelahanka. </a:t>
            </a:r>
            <a:br>
              <a:rPr lang="en-IN" sz="2800" dirty="0" smtClean="0"/>
            </a:br>
            <a:r>
              <a:rPr lang="en-IN" sz="2800" dirty="0" smtClean="0"/>
              <a:t>It tells us clearly the value of segregated waste.</a:t>
            </a:r>
            <a:endParaRPr lang="en-IN" sz="2800" dirty="0"/>
          </a:p>
        </p:txBody>
      </p:sp>
      <p:pic>
        <p:nvPicPr>
          <p:cNvPr id="12290" name="Picture 2" descr="C:\Users\savita.jay\Desktop\ganesha\ga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b="1" dirty="0" smtClean="0"/>
              <a:t>OVERCOMING DIFFICULTIES 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lvl="0"/>
            <a:r>
              <a:rPr lang="en-IN" dirty="0" err="1" smtClean="0"/>
              <a:t>PoP</a:t>
            </a:r>
            <a:r>
              <a:rPr lang="en-IN" dirty="0" smtClean="0"/>
              <a:t> idols made the job of volunteers a lot more difficult as they are non-biodegradable and had to be transported to far-off quarries for dumping. </a:t>
            </a:r>
          </a:p>
          <a:p>
            <a:pPr lvl="0"/>
            <a:r>
              <a:rPr lang="en-IN" dirty="0" smtClean="0"/>
              <a:t>People dumped large king-size idols dumped near the </a:t>
            </a:r>
            <a:r>
              <a:rPr lang="en-IN" dirty="0" err="1" smtClean="0"/>
              <a:t>Kalyani</a:t>
            </a:r>
            <a:r>
              <a:rPr lang="en-IN" dirty="0" smtClean="0"/>
              <a:t> and went home.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BAKRID FESTIVAL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IN" b="1" dirty="0" smtClean="0"/>
              <a:t>Meat waste management</a:t>
            </a:r>
            <a:endParaRPr lang="en-IN" dirty="0" smtClean="0"/>
          </a:p>
          <a:p>
            <a:pPr lvl="0"/>
            <a:r>
              <a:rPr lang="en-IN" dirty="0" smtClean="0"/>
              <a:t>Joint Commissioner </a:t>
            </a:r>
            <a:r>
              <a:rPr lang="en-IN" dirty="0" err="1" smtClean="0"/>
              <a:t>Sarfaraz</a:t>
            </a:r>
            <a:r>
              <a:rPr lang="en-IN" dirty="0" smtClean="0"/>
              <a:t> Khan lead YEG from the front. </a:t>
            </a:r>
          </a:p>
          <a:p>
            <a:pPr lvl="0"/>
            <a:r>
              <a:rPr lang="en-IN" dirty="0" smtClean="0"/>
              <a:t>Intensified awareness programmes in all mosques and meat stalls stressing the importance of segregation. </a:t>
            </a:r>
          </a:p>
          <a:p>
            <a:pPr lvl="0"/>
            <a:r>
              <a:rPr lang="en-IN" dirty="0" smtClean="0"/>
              <a:t>Arrangements were made for safe transportation of the waste within three hours.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551</Words>
  <Application>Microsoft Office PowerPoint</Application>
  <PresentationFormat>On-screen Show (4:3)</PresentationFormat>
  <Paragraphs>48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YELAHANKA ECO GROUP (YEG) </vt:lpstr>
      <vt:lpstr>FESTIVAL WASTE MANAGMENT </vt:lpstr>
      <vt:lpstr>Slide 3</vt:lpstr>
      <vt:lpstr>GANESHA FESTIVAL</vt:lpstr>
      <vt:lpstr>An awareness programme highlighting the dangers posed by  PoP idols in progress in a Yelahanka school. </vt:lpstr>
      <vt:lpstr>A makeshift Kalyani erected near a lake for idol immersion.</vt:lpstr>
      <vt:lpstr>Composting of Ganesha festival near a lake in Yelahanka.  It tells us clearly the value of segregated waste.</vt:lpstr>
      <vt:lpstr>OVERCOMING DIFFICULTIES  </vt:lpstr>
      <vt:lpstr>BAKRID FESTIVAL</vt:lpstr>
      <vt:lpstr>Slide 10</vt:lpstr>
      <vt:lpstr>Segregated meat waste being loaded into a truck by volunteers.</vt:lpstr>
      <vt:lpstr>Nearly 80 tons of segregated meat waste was composted the same day. </vt:lpstr>
      <vt:lpstr>DASARA FESTIVAL </vt:lpstr>
      <vt:lpstr>Slide 14</vt:lpstr>
      <vt:lpstr>Slide 15</vt:lpstr>
      <vt:lpstr>Slide 16</vt:lpstr>
      <vt:lpstr>Slide 17</vt:lpstr>
      <vt:lpstr>Slide 18</vt:lpstr>
      <vt:lpstr>Slide 19</vt:lpstr>
      <vt:lpstr>DEEPAVALI FESTIVAL </vt:lpstr>
      <vt:lpstr>Slide 21</vt:lpstr>
      <vt:lpstr>Slide 22</vt:lpstr>
      <vt:lpstr>Slide 23</vt:lpstr>
      <vt:lpstr>COMPOSTING ON A LARGE-SCALE</vt:lpstr>
      <vt:lpstr>THE EFFECT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Festival Waste Management</dc:title>
  <dc:creator>savita.jay</dc:creator>
  <cp:lastModifiedBy>Almitra</cp:lastModifiedBy>
  <cp:revision>48</cp:revision>
  <dcterms:created xsi:type="dcterms:W3CDTF">2006-08-16T00:00:00Z</dcterms:created>
  <dcterms:modified xsi:type="dcterms:W3CDTF">2016-03-25T13:07:46Z</dcterms:modified>
</cp:coreProperties>
</file>